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8" r:id="rId2"/>
  </p:sldMasterIdLst>
  <p:notesMasterIdLst>
    <p:notesMasterId r:id="rId18"/>
  </p:notesMasterIdLst>
  <p:sldIdLst>
    <p:sldId id="306" r:id="rId3"/>
    <p:sldId id="305" r:id="rId4"/>
    <p:sldId id="318" r:id="rId5"/>
    <p:sldId id="307" r:id="rId6"/>
    <p:sldId id="308" r:id="rId7"/>
    <p:sldId id="309" r:id="rId8"/>
    <p:sldId id="310" r:id="rId9"/>
    <p:sldId id="320" r:id="rId10"/>
    <p:sldId id="358" r:id="rId11"/>
    <p:sldId id="322" r:id="rId12"/>
    <p:sldId id="362" r:id="rId13"/>
    <p:sldId id="361" r:id="rId14"/>
    <p:sldId id="363" r:id="rId15"/>
    <p:sldId id="324" r:id="rId16"/>
    <p:sldId id="31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28D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63" autoAdjust="0"/>
    <p:restoredTop sz="94660"/>
  </p:normalViewPr>
  <p:slideViewPr>
    <p:cSldViewPr>
      <p:cViewPr>
        <p:scale>
          <a:sx n="66" d="100"/>
          <a:sy n="66" d="100"/>
        </p:scale>
        <p:origin x="-2934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2E8-7873-4375-A66B-BB038133584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D4E2-C664-4AD5-B9D4-A66CE136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43D0-F333-43D0-8AA9-B3DF5BAA9B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6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E923EF58-7555-4959-978A-5C612C7478F6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9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1AEDECFE-9DE9-45C0-90F3-CCEE9E8AEEEB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2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3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3856E968-AF40-4D96-A24F-2BB8E48F932A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6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B80D-81EF-4FDD-B89A-A0B02B8A23CE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Меженный Владимир Сергеевич,</a:t>
            </a:r>
          </a:p>
          <a:p>
            <a:r>
              <a:rPr lang="ru-RU" smtClean="0"/>
              <a:t>директор департамента образования Администрации муниципального образования «Город Архангельск», тел.: 607-107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878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3167-7B9B-41AB-9D69-3C7D2A5EBD1B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3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2454-B50B-441E-ACEC-B3AD54F68C1B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1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82F-730B-4AFB-AE9D-0EC92C80A3BF}" type="datetime1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7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A088-E77C-41B4-A3A8-C2C88D1A0C36}" type="datetime1">
              <a:rPr lang="ru-RU" smtClean="0"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39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8A2B-84E8-4DF9-BBCE-02260C197569}" type="datetime1">
              <a:rPr lang="ru-RU" smtClean="0"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95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DCB-BA65-4ABC-95FE-012EBAEC3963}" type="datetime1">
              <a:rPr lang="ru-RU" smtClean="0"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26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D75B-408A-AA8E-1F0BCF54CBD8}" type="datetime1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4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E1124E2A-52F1-42E9-B493-CB71F91C73E0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1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681-0FAC-4466-A5B3-47D9FBED5904}" type="datetime1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1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3E3-DD8B-42A8-AAAA-3A6317A588AA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1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AEE-EB53-469A-B74C-A4E393D34E20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4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5C530CBF-12EE-4EA1-9711-36F990E71D96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2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17400054-47E4-42CC-8A47-9145173045E2}" type="datetime1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6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B1321722-4B95-4D4B-BED2-2251EF7DAB88}" type="datetime1">
              <a:rPr lang="ru-RU" smtClean="0"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6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13C59A50-6FD0-4890-8027-49924E4B37FA}" type="datetime1">
              <a:rPr lang="ru-RU" smtClean="0"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6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AFEA7218-6BF5-4CEA-A5A3-3009278A112F}" type="datetime1">
              <a:rPr lang="ru-RU" smtClean="0"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0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B59F69CC-D19E-455F-8B19-D352E6DFBFB9}" type="datetime1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5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0DFF31EE-1CB2-485F-8B48-868B7E679C5F}" type="datetime1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4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5496" y="44627"/>
            <a:ext cx="8712968" cy="6671809"/>
            <a:chOff x="-115465" y="-54363"/>
            <a:chExt cx="8021162" cy="6759255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8" name="Половина рамки 7"/>
            <p:cNvSpPr/>
            <p:nvPr userDrawn="1"/>
          </p:nvSpPr>
          <p:spPr>
            <a:xfrm>
              <a:off x="-115465" y="-54363"/>
              <a:ext cx="8021162" cy="6759255"/>
            </a:xfrm>
            <a:prstGeom prst="halfFrame">
              <a:avLst>
                <a:gd name="adj1" fmla="val 8263"/>
                <a:gd name="adj2" fmla="val 880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916378" y="-33850"/>
              <a:ext cx="5400600" cy="53007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kern="1200" dirty="0" smtClean="0">
                  <a:solidFill>
                    <a:schemeClr val="bg1"/>
                  </a:solidFill>
                  <a:latin typeface="Garamond" pitchFamily="18" charset="0"/>
                  <a:ea typeface="+mj-ea"/>
                  <a:cs typeface="+mj-cs"/>
                </a:rPr>
                <a:t>Департамент образования Администрации муниципального образования «Город Архангельск»</a:t>
              </a:r>
              <a:endParaRPr lang="ru-RU" sz="1400" b="1" kern="1200" dirty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endParaRPr>
            </a:p>
          </p:txBody>
        </p:sp>
        <p:pic>
          <p:nvPicPr>
            <p:cNvPr id="10" name="Picture 2" descr="http://abali.ru/wp-content/uploads/2011/04/gerb_Arhangelska_Abali.ru_.pn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223" y="-4934"/>
              <a:ext cx="436474" cy="6459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оловина рамки 14"/>
          <p:cNvSpPr/>
          <p:nvPr userDrawn="1"/>
        </p:nvSpPr>
        <p:spPr>
          <a:xfrm rot="10800000">
            <a:off x="827583" y="553792"/>
            <a:ext cx="8291259" cy="6259584"/>
          </a:xfrm>
          <a:prstGeom prst="halfFrame">
            <a:avLst>
              <a:gd name="adj1" fmla="val 3928"/>
              <a:gd name="adj2" fmla="val 3945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ата 3"/>
          <p:cNvSpPr>
            <a:spLocks noGrp="1"/>
          </p:cNvSpPr>
          <p:nvPr>
            <p:ph type="dt" sz="half" idx="2"/>
          </p:nvPr>
        </p:nvSpPr>
        <p:spPr>
          <a:xfrm>
            <a:off x="1187624" y="651978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8B618C6F-87CD-4709-A3DE-AD11F0AAEB6E}" type="datetime1">
              <a:rPr lang="ru-RU" smtClean="0"/>
              <a:t>21.09.2017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59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60000"/>
              <a:lumOff val="40000"/>
            </a:schemeClr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7AA1-7B29-489F-A146-3F16F5ED013D}" type="datetime1">
              <a:rPr lang="ru-RU" smtClean="0"/>
              <a:t>21.09.2017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3E3B-B551-4625-96A0-578EF547BA8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" y="0"/>
            <a:ext cx="9108504" cy="6813376"/>
            <a:chOff x="0" y="0"/>
            <a:chExt cx="9108504" cy="6813376"/>
          </a:xfrm>
        </p:grpSpPr>
        <p:sp>
          <p:nvSpPr>
            <p:cNvPr id="8" name="Половина рамки 7"/>
            <p:cNvSpPr/>
            <p:nvPr userDrawn="1"/>
          </p:nvSpPr>
          <p:spPr>
            <a:xfrm>
              <a:off x="0" y="0"/>
              <a:ext cx="9108504" cy="6813376"/>
            </a:xfrm>
            <a:prstGeom prst="halfFrame">
              <a:avLst>
                <a:gd name="adj1" fmla="val 7997"/>
                <a:gd name="adj2" fmla="val 15996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Половина рамки 8"/>
            <p:cNvSpPr/>
            <p:nvPr userDrawn="1"/>
          </p:nvSpPr>
          <p:spPr>
            <a:xfrm>
              <a:off x="152401" y="189570"/>
              <a:ext cx="8512356" cy="6623806"/>
            </a:xfrm>
            <a:prstGeom prst="halfFrame">
              <a:avLst>
                <a:gd name="adj1" fmla="val 7997"/>
                <a:gd name="adj2" fmla="val 11222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Половина рамки 9"/>
            <p:cNvSpPr/>
            <p:nvPr userDrawn="1"/>
          </p:nvSpPr>
          <p:spPr>
            <a:xfrm>
              <a:off x="304801" y="341970"/>
              <a:ext cx="7075511" cy="6471406"/>
            </a:xfrm>
            <a:prstGeom prst="halfFrame">
              <a:avLst>
                <a:gd name="adj1" fmla="val 7997"/>
                <a:gd name="adj2" fmla="val 1229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" name="Половина рамки 10"/>
          <p:cNvSpPr/>
          <p:nvPr userDrawn="1"/>
        </p:nvSpPr>
        <p:spPr>
          <a:xfrm rot="10800000">
            <a:off x="755575" y="341970"/>
            <a:ext cx="8363271" cy="6471406"/>
          </a:xfrm>
          <a:prstGeom prst="halfFrame">
            <a:avLst>
              <a:gd name="adj1" fmla="val 5157"/>
              <a:gd name="adj2" fmla="val 5447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C:\Users\IlatovskayaAS2\Desktop\panorama-long-2015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9000"/>
                    </a14:imgEffect>
                    <a14:imgEffect>
                      <a14:saturation sat="1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4" y="-1"/>
            <a:ext cx="9152255" cy="1026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Совещания\сочинение 30.11 инструктаж\Илатовская А.С\gerb_Arhangelska_Abali.ru_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77283"/>
            <a:ext cx="704348" cy="90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864770" y="-839"/>
            <a:ext cx="8351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kern="1200" dirty="0" smtClean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Департамент образования Администрации муниципального образования «Город Архангельск»</a:t>
            </a:r>
            <a:endParaRPr lang="ru-RU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914" y="2088645"/>
            <a:ext cx="82089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Просим отключить мобильные телефоны</a:t>
            </a:r>
            <a:endParaRPr lang="ru-RU" sz="6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65033" y="332657"/>
            <a:ext cx="5467207" cy="168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8225" y="1140713"/>
            <a:ext cx="675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Caption"/>
              </a:rPr>
              <a:t>Ул. Школьная, д. 84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Caption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pic>
        <p:nvPicPr>
          <p:cNvPr id="3074" name="Picture 2" descr="C:\Users\PopovaAA\Desktop\Новая папка (3)\Школьная 84 от 02.09 и 04.09.2017 (1)\Школьная 84 от 02.09.2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7" y="3645024"/>
            <a:ext cx="3960439" cy="2936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PopovaAA\Desktop\Новая папка (3)\Школьная 84 от 02.09 и 04.09.2017 (1)\Школьная 84 от 02.09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1" y="3645024"/>
            <a:ext cx="3960440" cy="2936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PopovaAA\Desktop\Новая папка (3)\Школьная 84 от 02.09 и 04.09.2017 (1)\Школьная 84 от 02.09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84" y="1538548"/>
            <a:ext cx="3961477" cy="2937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49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2780" y="972897"/>
            <a:ext cx="675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Caption"/>
              </a:rPr>
              <a:t>Ул. Школьная, д. 84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Caption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pic>
        <p:nvPicPr>
          <p:cNvPr id="5122" name="Picture 2" descr="C:\Users\PopovaAA\Desktop\Новая папка (3)\Школьная 84 от 02.09 и 04.09.2017 (1)\Школьная 84 от 04.09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173" y="1376072"/>
            <a:ext cx="3291951" cy="244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19" y="1373007"/>
            <a:ext cx="3231836" cy="2442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PopovaAA\Desktop\Новая папка (3)\Школьная 84 от 02.09 и 04.09.2017 (1)\P70906-0846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33" y="4005064"/>
            <a:ext cx="3291951" cy="244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povaAA\Desktop\Новая папка (3)\Школьная 84 от 02.09 и 04.09.2017 (1)\P70906-0846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173" y="4005064"/>
            <a:ext cx="3291951" cy="244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7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3963" y="2924944"/>
            <a:ext cx="77381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alibri" panose="020F0502020204030204" pitchFamily="34" charset="0"/>
                <a:ea typeface="PT Sans Caption" pitchFamily="34" charset="-52"/>
                <a:cs typeface="Times New Roman" pitchFamily="18" charset="0"/>
              </a:rPr>
              <a:t>ПО ОКОНЧАНИИ ВЫПОЛНЕНИЯ РЕМОНТА ПРОЕЗДА</a:t>
            </a:r>
            <a:endParaRPr lang="ru-RU" sz="4000" b="1" dirty="0">
              <a:solidFill>
                <a:srgbClr val="0000FF"/>
              </a:solidFill>
              <a:latin typeface="Calibri" panose="020F0502020204030204" pitchFamily="34" charset="0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4993" y="972897"/>
            <a:ext cx="675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Caption"/>
              </a:rPr>
              <a:t>Ул. Школьная, д. 84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Caption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87" y="1373007"/>
            <a:ext cx="7007848" cy="5255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4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9" y="3140968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Caption"/>
              </a:rPr>
              <a:t>Спасибо за внимание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Caption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1608" y="3204213"/>
            <a:ext cx="7164797" cy="158417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3000" b="1" dirty="0" smtClean="0">
                <a:solidFill>
                  <a:schemeClr val="bg1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3000" b="1" dirty="0">
              <a:solidFill>
                <a:schemeClr val="bg1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4" y="1929850"/>
            <a:ext cx="1008111" cy="127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356" y="3068960"/>
            <a:ext cx="8640960" cy="34563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МАЙМАКСАНСКОГО ТЕРРИТОРИАЛЬНОГО ОКРУГА АДМИНИСТРАЦИИ МУНИЦИПАЛЬНОГО ОБРАЗОВАНИЯ «ГОРОД АРХАНГЕЛЬСК»</a:t>
            </a:r>
            <a:endParaRPr lang="ru-RU" sz="36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62" y="908721"/>
            <a:ext cx="1368151" cy="17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7" y="613967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05 сентября 2017</a:t>
            </a:r>
            <a:endParaRPr lang="ru-RU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65033" y="332657"/>
            <a:ext cx="5467207" cy="168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67547" y="1484784"/>
            <a:ext cx="82089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Ход реализации в 2017 году мероприятий </a:t>
            </a:r>
            <a:r>
              <a:rPr lang="ru-RU" sz="32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«Формирование современной городской среды на территории муниципального образования «Город Архангельск» в рамках ведомственной целевой программы «Развитие города Архангельска, как административного центра Архангельской области»</a:t>
            </a:r>
            <a:endParaRPr lang="ru-RU" sz="4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112" y="1484785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1. Информация о выполнении работ по второй проведенной процедуре торгов</a:t>
            </a:r>
            <a:endParaRPr lang="ru-RU" sz="4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203" y="3481519"/>
            <a:ext cx="8856984" cy="1754326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Извещение о проведении открытого аукциона в электронной форме размещено на сайте единой информационной системе в сфере закупок 17.07.2017 г.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На участие в аукционе подана три заявки.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По итогам проведения электронного аукциона заключен муниципальный контракт № 18 от 14.08.2017 г. на сумму 2 338 374,85 руб.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В том числе:</a:t>
            </a:r>
            <a:endParaRPr lang="ru-RU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40808"/>
              </p:ext>
            </p:extLst>
          </p:nvPr>
        </p:nvGraphicFramePr>
        <p:xfrm>
          <a:off x="611561" y="5235845"/>
          <a:ext cx="8136903" cy="143351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4738"/>
                <a:gridCol w="1807509"/>
                <a:gridCol w="1872208"/>
                <a:gridCol w="1584176"/>
                <a:gridCol w="1410020"/>
                <a:gridCol w="1038252"/>
              </a:tblGrid>
              <a:tr h="74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адрес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стоимость работ по муниципальному контракту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Федеральный бюджет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Областной бюджет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Местный бюджет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93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ул. Победы, 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904 819,90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682 551,62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120 450,28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101 818,00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93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ул. Школьная, 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488 000,11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390 071,04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68 836,07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29 093,00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93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ул. Буденного, 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945 554,84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730 936,97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128 988,87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85 629,00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2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29600" cy="47525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Заказчик</a:t>
            </a:r>
            <a:r>
              <a:rPr lang="ru-RU" sz="2400" dirty="0">
                <a:solidFill>
                  <a:srgbClr val="0000FF"/>
                </a:solidFill>
              </a:rPr>
              <a:t>: Администрация </a:t>
            </a:r>
            <a:r>
              <a:rPr lang="ru-RU" sz="2400" dirty="0" err="1">
                <a:solidFill>
                  <a:srgbClr val="0000FF"/>
                </a:solidFill>
              </a:rPr>
              <a:t>Маймаксанского</a:t>
            </a:r>
            <a:r>
              <a:rPr lang="ru-RU" sz="2400" dirty="0">
                <a:solidFill>
                  <a:srgbClr val="0000FF"/>
                </a:solidFill>
              </a:rPr>
              <a:t> территориального округа Администрации муниципального образования «Город Архангельск», 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тел. 246-005 приемная</a:t>
            </a:r>
            <a:r>
              <a:rPr lang="ru-RU" sz="2400" dirty="0">
                <a:solidFill>
                  <a:srgbClr val="0000FF"/>
                </a:solidFill>
              </a:rPr>
              <a:t> </a:t>
            </a:r>
            <a:r>
              <a:rPr lang="ru-RU" sz="2400" dirty="0" smtClean="0">
                <a:solidFill>
                  <a:srgbClr val="0000FF"/>
                </a:solidFill>
              </a:rPr>
              <a:t/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/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Подрядчик: ООО «Дорожно-мостовая компания» 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Тел. 27-57-02 зам. директора В.С. Гурин.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 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Технический контроль: ООО СК «Дельта-Строй»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Тел. 24-51-18 директор Г.Э. </a:t>
            </a:r>
            <a:r>
              <a:rPr lang="ru-RU" sz="2400" dirty="0" smtClean="0">
                <a:solidFill>
                  <a:srgbClr val="0000FF"/>
                </a:solidFill>
              </a:rPr>
              <a:t>Жаров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/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Сроки </a:t>
            </a:r>
            <a:r>
              <a:rPr lang="ru-RU" sz="2400" dirty="0">
                <a:solidFill>
                  <a:srgbClr val="0000FF"/>
                </a:solidFill>
              </a:rPr>
              <a:t>выполнения работ: с 14.08.2017г по 15.09.2017 г</a:t>
            </a:r>
            <a:r>
              <a:rPr lang="ru-RU" sz="2400" dirty="0" smtClean="0">
                <a:solidFill>
                  <a:srgbClr val="0000FF"/>
                </a:solidFill>
              </a:rPr>
              <a:t>.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98271" y="316971"/>
            <a:ext cx="5467350" cy="936104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430835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Выполнение работ </a:t>
            </a:r>
            <a:r>
              <a:rPr lang="ru-RU" sz="2400" b="1" dirty="0">
                <a:solidFill>
                  <a:srgbClr val="0000FF"/>
                </a:solidFill>
              </a:rPr>
              <a:t>по </a:t>
            </a:r>
            <a:r>
              <a:rPr lang="ru-RU" sz="2400" b="1" dirty="0" smtClean="0">
                <a:solidFill>
                  <a:srgbClr val="0000FF"/>
                </a:solidFill>
              </a:rPr>
              <a:t>восстановлению покрытия дворового проезда и тротуара по адресу ул. Школьная, д. 84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D:\МОИ ДОКУМЕНТЫ\КОНТРАКТЫ\ДОРОГИ городская среда\Школьная, 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2225862"/>
            <a:ext cx="6480175" cy="4492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9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3734" y="1916832"/>
            <a:ext cx="8280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До начала проведения работ</a:t>
            </a:r>
            <a:endParaRPr lang="ru-RU" sz="44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5647" y="184482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Ул. Школьная, д. 84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D:\МОИ ДОКУМЕНТЫ\КОНТРАКТЫ\ДОРОГИ городская среда\фото\ул. Школьная, д.84\Общий вид дво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91" y="3918903"/>
            <a:ext cx="3720086" cy="2790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КОНТРАКТЫ\ДОРОГИ городская среда\фото\ул. Школьная, д.84\дефект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64" y="904503"/>
            <a:ext cx="3672408" cy="2754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ОИ ДОКУМЕНТЫ\КОНТРАКТЫ\ДОРОГИ городская среда\фото\ул. Школьная, д.84\дефект 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43311"/>
            <a:ext cx="3720089" cy="2790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3963" y="2924944"/>
            <a:ext cx="7738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alibri" panose="020F0502020204030204" pitchFamily="34" charset="0"/>
                <a:ea typeface="PT Sans Caption" pitchFamily="34" charset="-52"/>
                <a:cs typeface="Times New Roman" pitchFamily="18" charset="0"/>
              </a:rPr>
              <a:t>В ПРОЦЕССЕ ВЫПОЛНЕНИЯ РАБОТ</a:t>
            </a:r>
            <a:endParaRPr lang="ru-RU" sz="4000" b="1" dirty="0">
              <a:solidFill>
                <a:srgbClr val="0000FF"/>
              </a:solidFill>
              <a:latin typeface="Calibri" panose="020F0502020204030204" pitchFamily="34" charset="0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346</Words>
  <Application>Microsoft Office PowerPoint</Application>
  <PresentationFormat>Экран (4:3)</PresentationFormat>
  <Paragraphs>58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1_Специальное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Заказчик: Администрация Маймаксанского территориального округа Администрации муниципального образования «Город Архангельск»,  тел. 246-005 приемная   Подрядчик: ООО «Дорожно-мостовая компания»  Тел. 27-57-02 зам. директора В.С. Гурин.   Технический контроль: ООО СК «Дельта-Строй» Тел. 24-51-18 директор Г.Э. Жаров  Сроки выполнения работ: с 14.08.2017г по 15.09.2017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Илатовская</dc:creator>
  <cp:lastModifiedBy>Анна Александровна Попова</cp:lastModifiedBy>
  <cp:revision>123</cp:revision>
  <dcterms:created xsi:type="dcterms:W3CDTF">2016-09-16T13:01:11Z</dcterms:created>
  <dcterms:modified xsi:type="dcterms:W3CDTF">2017-09-21T12:17:13Z</dcterms:modified>
</cp:coreProperties>
</file>